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8" r:id="rId5"/>
    <p:sldMasterId id="214748366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</p:sldIdLst>
  <p:sldSz cy="5143500" cx="9144000"/>
  <p:notesSz cx="6858000" cy="9144000"/>
  <p:embeddedFontLst>
    <p:embeddedFont>
      <p:font typeface="Montserrat"/>
      <p:regular r:id="rId28"/>
      <p:bold r:id="rId29"/>
      <p:italic r:id="rId30"/>
      <p:boldItalic r:id="rId31"/>
    </p:embeddedFont>
    <p:embeddedFont>
      <p:font typeface="Montserrat Medium"/>
      <p:regular r:id="rId32"/>
      <p:bold r:id="rId33"/>
      <p:italic r:id="rId34"/>
      <p:boldItalic r:id="rId35"/>
    </p:embeddedFont>
    <p:embeddedFont>
      <p:font typeface="Overpass Mono"/>
      <p:regular r:id="rId36"/>
      <p:bold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E224A3F-5B9E-4FCC-A55A-CCF6F79A145B}">
  <a:tblStyle styleId="{2E224A3F-5B9E-4FCC-A55A-CCF6F79A145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font" Target="fonts/Montserrat-regular.fntdata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font" Target="fonts/Montserrat-bold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4.xml"/><Relationship Id="rId33" Type="http://schemas.openxmlformats.org/officeDocument/2006/relationships/font" Target="fonts/MontserratMedium-bold.fntdata"/><Relationship Id="rId10" Type="http://schemas.openxmlformats.org/officeDocument/2006/relationships/slide" Target="slides/slide3.xml"/><Relationship Id="rId32" Type="http://schemas.openxmlformats.org/officeDocument/2006/relationships/font" Target="fonts/MontserratMedium-regular.fntdata"/><Relationship Id="rId13" Type="http://schemas.openxmlformats.org/officeDocument/2006/relationships/slide" Target="slides/slide6.xml"/><Relationship Id="rId35" Type="http://schemas.openxmlformats.org/officeDocument/2006/relationships/font" Target="fonts/MontserratMedium-boldItalic.fntdata"/><Relationship Id="rId12" Type="http://schemas.openxmlformats.org/officeDocument/2006/relationships/slide" Target="slides/slide5.xml"/><Relationship Id="rId34" Type="http://schemas.openxmlformats.org/officeDocument/2006/relationships/font" Target="fonts/MontserratMedium-italic.fntdata"/><Relationship Id="rId15" Type="http://schemas.openxmlformats.org/officeDocument/2006/relationships/slide" Target="slides/slide8.xml"/><Relationship Id="rId37" Type="http://schemas.openxmlformats.org/officeDocument/2006/relationships/font" Target="fonts/OverpassMono-bold.fntdata"/><Relationship Id="rId14" Type="http://schemas.openxmlformats.org/officeDocument/2006/relationships/slide" Target="slides/slide7.xml"/><Relationship Id="rId36" Type="http://schemas.openxmlformats.org/officeDocument/2006/relationships/font" Target="fonts/OverpassMono-regular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26948cc6e_3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3526948cc6e_3_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278135353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5278135353_0_5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278135353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5278135353_0_4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4e58eb84e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4e58eb84e9_0_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26948cc6e_3_1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g3526948cc6e_3_19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4e58eb84e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4e58eb84e9_0_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34e58eb84e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34e58eb84e9_0_2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526948cc6e_3_3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g3526948cc6e_3_3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4e58eb84e9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g34e58eb84e9_0_3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3526948cc6e_3_3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5" name="Google Shape;225;g3526948cc6e_3_37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5693707396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g35693707396_2_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34ddc1ea99b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g34ddc1ea99b_0_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526948cc6e_3_5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3526948cc6e_3_57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5271319f51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g35271319f51_0_8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4ddc1ea99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34ddc1ea99b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271319f51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g35271319f51_0_4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26948cc6e_3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g3526948cc6e_3_2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26948cc6e_3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526948cc6e_3_4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526948cc6e_3_1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g3526948cc6e_3_1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26948cc6e_3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g3526948cc6e_3_15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bg>
      <p:bgPr>
        <a:solidFill>
          <a:srgbClr val="FFFFFF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4"/>
          <p:cNvPicPr preferRelativeResize="0"/>
          <p:nvPr/>
        </p:nvPicPr>
        <p:blipFill rotWithShape="1">
          <a:blip r:embed="rId2">
            <a:alphaModFix/>
          </a:blip>
          <a:srcRect b="3889" l="23646" r="23645" t="3889"/>
          <a:stretch/>
        </p:blipFill>
        <p:spPr>
          <a:xfrm>
            <a:off x="2371725" y="406262"/>
            <a:ext cx="4400550" cy="4330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">
  <p:cSld name="Content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5"/>
          <p:cNvPicPr preferRelativeResize="0"/>
          <p:nvPr/>
        </p:nvPicPr>
        <p:blipFill rotWithShape="1">
          <a:blip r:embed="rId2">
            <a:alphaModFix/>
          </a:blip>
          <a:srcRect b="63609" l="24270" r="24271" t="5184"/>
          <a:stretch/>
        </p:blipFill>
        <p:spPr>
          <a:xfrm flipH="1" rot="10800000">
            <a:off x="2266950" y="0"/>
            <a:ext cx="4610100" cy="15725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bg>
      <p:bgPr>
        <a:solidFill>
          <a:srgbClr val="FFFFFF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16"/>
          <p:cNvPicPr preferRelativeResize="0"/>
          <p:nvPr/>
        </p:nvPicPr>
        <p:blipFill rotWithShape="1">
          <a:blip r:embed="rId2">
            <a:alphaModFix/>
          </a:blip>
          <a:srcRect b="0" l="6547" r="41786" t="0"/>
          <a:stretch/>
        </p:blipFill>
        <p:spPr>
          <a:xfrm>
            <a:off x="359229" y="0"/>
            <a:ext cx="4724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">
  <p:cSld name="Slide">
    <p:bg>
      <p:bgPr>
        <a:solidFill>
          <a:srgbClr val="FFFFFF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ding slide">
  <p:cSld name="Ending slide">
    <p:bg>
      <p:bgPr>
        <a:solidFill>
          <a:srgbClr val="FFFFFF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8"/>
          <p:cNvPicPr preferRelativeResize="0"/>
          <p:nvPr/>
        </p:nvPicPr>
        <p:blipFill rotWithShape="1">
          <a:blip r:embed="rId2">
            <a:alphaModFix/>
          </a:blip>
          <a:srcRect b="5185" l="24270" r="24271" t="5184"/>
          <a:stretch/>
        </p:blipFill>
        <p:spPr>
          <a:xfrm>
            <a:off x="2514600" y="555998"/>
            <a:ext cx="4114800" cy="4031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lide">
  <p:cSld name="1_Slide">
    <p:bg>
      <p:bgPr>
        <a:solidFill>
          <a:srgbClr val="FFFFFF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">
  <p:cSld name="Slide 2">
    <p:bg>
      <p:bgPr>
        <a:solidFill>
          <a:srgbClr val="FFFFFF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21"/>
          <p:cNvSpPr/>
          <p:nvPr/>
        </p:nvSpPr>
        <p:spPr>
          <a:xfrm>
            <a:off x="0" y="1000125"/>
            <a:ext cx="9144000" cy="414337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21"/>
          <p:cNvSpPr/>
          <p:nvPr/>
        </p:nvSpPr>
        <p:spPr>
          <a:xfrm>
            <a:off x="0" y="722752"/>
            <a:ext cx="9144000" cy="275212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Section Header">
  <p:cSld name="1_Section Header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2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9" name="Google Shape;69;p22"/>
          <p:cNvPicPr preferRelativeResize="0"/>
          <p:nvPr/>
        </p:nvPicPr>
        <p:blipFill rotWithShape="1">
          <a:blip r:embed="rId2">
            <a:alphaModFix/>
          </a:blip>
          <a:srcRect b="0" l="6547" r="41786" t="0"/>
          <a:stretch/>
        </p:blipFill>
        <p:spPr>
          <a:xfrm>
            <a:off x="359229" y="0"/>
            <a:ext cx="47244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20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Google Shape;51;p13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indent="0" lvl="1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indent="0" lvl="2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indent="0" lvl="3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indent="0" lvl="4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indent="0" lvl="5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indent="0" lvl="6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indent="0" lvl="7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indent="0" lvl="8" marL="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 sz="1100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</p:sldLayoutIdLst>
  <p:transition spd="slow">
    <p:fade thruBlk="1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hyperlink" Target="https://www.youtube.com/@indydevdan" TargetMode="External"/><Relationship Id="rId5" Type="http://schemas.openxmlformats.org/officeDocument/2006/relationships/hyperlink" Target="https://www.youtube.com/@indydevdan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23"/>
          <p:cNvSpPr txBox="1"/>
          <p:nvPr/>
        </p:nvSpPr>
        <p:spPr>
          <a:xfrm>
            <a:off x="1791528" y="2459364"/>
            <a:ext cx="56496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IA para devs</a:t>
            </a:r>
            <a:endParaRPr b="1" i="0" sz="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5" name="Google Shape;75;p23"/>
          <p:cNvSpPr txBox="1"/>
          <p:nvPr/>
        </p:nvSpPr>
        <p:spPr>
          <a:xfrm>
            <a:off x="593325" y="4810500"/>
            <a:ext cx="4680900" cy="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Matias Gumma - Dev | AI R+D @ Agrosistemas</a:t>
            </a:r>
            <a:endParaRPr i="0" sz="900" u="none" cap="none" strike="noStrike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sp>
        <p:nvSpPr>
          <p:cNvPr id="76" name="Google Shape;76;p23"/>
          <p:cNvSpPr txBox="1"/>
          <p:nvPr/>
        </p:nvSpPr>
        <p:spPr>
          <a:xfrm>
            <a:off x="168525" y="95250"/>
            <a:ext cx="3018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2F2F2"/>
                </a:solidFill>
                <a:latin typeface="Overpass Mono"/>
                <a:ea typeface="Overpass Mono"/>
                <a:cs typeface="Overpass Mono"/>
                <a:sym typeface="Overpass Mono"/>
              </a:rPr>
              <a:t>SinergIA Dev { Abril 2025 }</a:t>
            </a:r>
            <a:endParaRPr sz="1200">
              <a:solidFill>
                <a:srgbClr val="F2F2F2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pic>
        <p:nvPicPr>
          <p:cNvPr id="77" name="Google Shape;7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25" y="4610397"/>
            <a:ext cx="424800" cy="4248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2"/>
          <p:cNvSpPr txBox="1"/>
          <p:nvPr/>
        </p:nvSpPr>
        <p:spPr>
          <a:xfrm>
            <a:off x="852300" y="2123838"/>
            <a:ext cx="7439400" cy="89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cómo la </a:t>
            </a:r>
            <a:r>
              <a:rPr b="1"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complejidad</a:t>
            </a: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de la tarea (estimada por pasos) </a:t>
            </a:r>
            <a:endParaRPr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dicta la </a:t>
            </a:r>
            <a:r>
              <a:rPr b="1"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elección</a:t>
            </a: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del tipo de </a:t>
            </a:r>
            <a:r>
              <a:rPr b="1"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LLM</a:t>
            </a: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y, crucialmente, el </a:t>
            </a:r>
            <a:r>
              <a:rPr b="1"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estilo de prompting</a:t>
            </a:r>
            <a:r>
              <a:rPr lang="es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 a utilizar.</a:t>
            </a:r>
            <a:endParaRPr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2" name="Google Shape;162;p32"/>
          <p:cNvSpPr txBox="1"/>
          <p:nvPr/>
        </p:nvSpPr>
        <p:spPr>
          <a:xfrm>
            <a:off x="2385900" y="1614888"/>
            <a:ext cx="4372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2F2F2"/>
                </a:solidFill>
              </a:rPr>
              <a:t>Complejidad ➔ Modelo ➔ Estrategia</a:t>
            </a:r>
            <a:endParaRPr sz="1600">
              <a:solidFill>
                <a:srgbClr val="F2F2F2"/>
              </a:solidFill>
            </a:endParaRPr>
          </a:p>
        </p:txBody>
      </p:sp>
      <p:sp>
        <p:nvSpPr>
          <p:cNvPr id="163" name="Google Shape;163;p32"/>
          <p:cNvSpPr txBox="1"/>
          <p:nvPr/>
        </p:nvSpPr>
        <p:spPr>
          <a:xfrm>
            <a:off x="1552200" y="3516375"/>
            <a:ext cx="2604900" cy="12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Simple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Complicado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Complejo</a:t>
            </a:r>
            <a:endParaRPr sz="1600">
              <a:solidFill>
                <a:srgbClr val="999999"/>
              </a:solidFill>
            </a:endParaRPr>
          </a:p>
          <a:p>
            <a:pPr indent="0" lvl="0" mar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999999"/>
                </a:solidFill>
              </a:rPr>
              <a:t>Caótico</a:t>
            </a:r>
            <a:endParaRPr sz="1600">
              <a:solidFill>
                <a:srgbClr val="999999"/>
              </a:solidFill>
            </a:endParaRPr>
          </a:p>
        </p:txBody>
      </p:sp>
      <p:sp>
        <p:nvSpPr>
          <p:cNvPr id="164" name="Google Shape;164;p32"/>
          <p:cNvSpPr txBox="1"/>
          <p:nvPr/>
        </p:nvSpPr>
        <p:spPr>
          <a:xfrm>
            <a:off x="607050" y="3208275"/>
            <a:ext cx="3549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2F2F2"/>
                </a:solidFill>
              </a:rPr>
              <a:t>Naturaleza de la tarea (Cynefin)</a:t>
            </a:r>
            <a:endParaRPr sz="1600">
              <a:solidFill>
                <a:srgbClr val="F2F2F2"/>
              </a:solidFill>
            </a:endParaRPr>
          </a:p>
        </p:txBody>
      </p:sp>
      <p:sp>
        <p:nvSpPr>
          <p:cNvPr id="165" name="Google Shape;165;p32"/>
          <p:cNvSpPr txBox="1"/>
          <p:nvPr/>
        </p:nvSpPr>
        <p:spPr>
          <a:xfrm>
            <a:off x="4208800" y="3885250"/>
            <a:ext cx="664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2F2F2"/>
                </a:solidFill>
              </a:rPr>
              <a:t>➔</a:t>
            </a:r>
            <a:endParaRPr sz="1600">
              <a:solidFill>
                <a:srgbClr val="F2F2F2"/>
              </a:solidFill>
            </a:endParaRPr>
          </a:p>
        </p:txBody>
      </p:sp>
      <p:sp>
        <p:nvSpPr>
          <p:cNvPr id="166" name="Google Shape;166;p32"/>
          <p:cNvSpPr txBox="1"/>
          <p:nvPr/>
        </p:nvSpPr>
        <p:spPr>
          <a:xfrm>
            <a:off x="4834875" y="3208275"/>
            <a:ext cx="2604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F2F2F2"/>
                </a:solidFill>
              </a:rPr>
              <a:t>Estimación de pasos CoT</a:t>
            </a:r>
            <a:endParaRPr sz="1600">
              <a:solidFill>
                <a:srgbClr val="F2F2F2"/>
              </a:solidFill>
            </a:endParaRPr>
          </a:p>
        </p:txBody>
      </p:sp>
      <p:sp>
        <p:nvSpPr>
          <p:cNvPr id="167" name="Google Shape;167;p32"/>
          <p:cNvSpPr txBox="1"/>
          <p:nvPr/>
        </p:nvSpPr>
        <p:spPr>
          <a:xfrm>
            <a:off x="4925000" y="3516375"/>
            <a:ext cx="3980700" cy="12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999999"/>
                </a:solidFill>
              </a:rPr>
              <a:t>&lt; 3 </a:t>
            </a:r>
            <a:r>
              <a:rPr lang="es" sz="1600">
                <a:solidFill>
                  <a:srgbClr val="999999"/>
                </a:solidFill>
              </a:rPr>
              <a:t>	</a:t>
            </a:r>
            <a:r>
              <a:rPr lang="es">
                <a:solidFill>
                  <a:srgbClr val="999999"/>
                </a:solidFill>
              </a:rPr>
              <a:t>Pasos; </a:t>
            </a:r>
            <a:r>
              <a:rPr lang="es">
                <a:solidFill>
                  <a:srgbClr val="4D74A0"/>
                </a:solidFill>
              </a:rPr>
              <a:t>tarea directa</a:t>
            </a:r>
            <a:endParaRPr>
              <a:solidFill>
                <a:srgbClr val="4D74A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3 - 5</a:t>
            </a:r>
            <a:r>
              <a:rPr lang="es" sz="1600">
                <a:solidFill>
                  <a:srgbClr val="999999"/>
                </a:solidFill>
              </a:rPr>
              <a:t> 	</a:t>
            </a:r>
            <a:r>
              <a:rPr lang="es">
                <a:solidFill>
                  <a:srgbClr val="999999"/>
                </a:solidFill>
              </a:rPr>
              <a:t>Pasos; </a:t>
            </a:r>
            <a:r>
              <a:rPr lang="es">
                <a:solidFill>
                  <a:srgbClr val="4D74A0"/>
                </a:solidFill>
              </a:rPr>
              <a:t>análisis, seguir reglas</a:t>
            </a:r>
            <a:endParaRPr>
              <a:solidFill>
                <a:srgbClr val="4D74A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500">
                <a:solidFill>
                  <a:srgbClr val="999999"/>
                </a:solidFill>
              </a:rPr>
              <a:t>&gt; 5 </a:t>
            </a:r>
            <a:r>
              <a:rPr lang="es" sz="1600">
                <a:solidFill>
                  <a:srgbClr val="999999"/>
                </a:solidFill>
              </a:rPr>
              <a:t>	</a:t>
            </a:r>
            <a:r>
              <a:rPr lang="es">
                <a:solidFill>
                  <a:srgbClr val="999999"/>
                </a:solidFill>
              </a:rPr>
              <a:t>Pasos; </a:t>
            </a:r>
            <a:r>
              <a:rPr lang="es">
                <a:solidFill>
                  <a:srgbClr val="4D74A0"/>
                </a:solidFill>
              </a:rPr>
              <a:t>creatividad, planificación</a:t>
            </a:r>
            <a:endParaRPr>
              <a:solidFill>
                <a:srgbClr val="999999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-"/>
            </a:pPr>
            <a:r>
              <a:rPr lang="es">
                <a:solidFill>
                  <a:srgbClr val="999999"/>
                </a:solidFill>
              </a:rPr>
              <a:t>; </a:t>
            </a:r>
            <a:r>
              <a:rPr lang="es">
                <a:solidFill>
                  <a:srgbClr val="4D74A0"/>
                </a:solidFill>
              </a:rPr>
              <a:t>respuesta inmediata</a:t>
            </a:r>
            <a:endParaRPr>
              <a:solidFill>
                <a:srgbClr val="4D74A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3"/>
          <p:cNvSpPr/>
          <p:nvPr/>
        </p:nvSpPr>
        <p:spPr>
          <a:xfrm>
            <a:off x="3" y="606212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p33"/>
          <p:cNvSpPr txBox="1"/>
          <p:nvPr/>
        </p:nvSpPr>
        <p:spPr>
          <a:xfrm>
            <a:off x="68556" y="732350"/>
            <a:ext cx="3033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Adaptando tu Enfoque</a:t>
            </a:r>
            <a:endParaRPr i="0" sz="16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174" name="Google Shape;174;p33"/>
          <p:cNvGraphicFramePr/>
          <p:nvPr/>
        </p:nvGraphicFramePr>
        <p:xfrm>
          <a:off x="0" y="1323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{2E224A3F-5B9E-4FCC-A55A-CCF6F79A145B}</a:tableStyleId>
              </a:tblPr>
              <a:tblGrid>
                <a:gridCol w="1828800"/>
                <a:gridCol w="1828800"/>
                <a:gridCol w="1828800"/>
                <a:gridCol w="1828800"/>
                <a:gridCol w="1828800"/>
              </a:tblGrid>
              <a:tr h="54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Pasos Estimados</a:t>
                      </a:r>
                      <a:endParaRPr b="1" sz="1000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268B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Dominio</a:t>
                      </a:r>
                      <a:endParaRPr b="1" sz="1000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268B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Modelo</a:t>
                      </a:r>
                      <a:endParaRPr b="1" sz="1000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268B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Estilo prompt</a:t>
                      </a:r>
                      <a:endParaRPr b="1" sz="1000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268B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Nivel prompt</a:t>
                      </a:r>
                      <a:endParaRPr b="1" sz="1000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>
                    <a:solidFill>
                      <a:srgbClr val="268BD2"/>
                    </a:solidFill>
                  </a:tcPr>
                </a:tc>
              </a:tr>
              <a:tr h="703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&lt; 3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Simple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N-R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Directo, claro, few-shot (con 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algún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ejemplo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)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Nivel 2 o 3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</a:tr>
              <a:tr h="9237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3 - 5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Complicado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N-R / R compensando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N-R: detallado</a:t>
                      </a:r>
                      <a:b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</a:b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R: minimalista (x los MOE)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R: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Nivel 3 o 4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 sz="1000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N-R: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Nivel 1 o 2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</a:tr>
              <a:tr h="54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&gt; 5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Complejo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R ideal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minimalista, zero-shot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Nivel 2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</a:tr>
              <a:tr h="5499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Caótico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Caótico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Algún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 </a:t>
                      </a: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N-R rápido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directivo, conciso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Nivel 1 o 2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75" name="Google Shape;175;p33"/>
          <p:cNvSpPr txBox="1"/>
          <p:nvPr/>
        </p:nvSpPr>
        <p:spPr>
          <a:xfrm>
            <a:off x="4977600" y="-41325"/>
            <a:ext cx="4228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solidFill>
                  <a:srgbClr val="D8D8D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* N-R: Modelo No Razonador (por ej.: gpt-4o) | R: Modelo Razonador (por ej.: o1)</a:t>
            </a:r>
            <a:endParaRPr sz="12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/>
          <p:nvPr/>
        </p:nvSpPr>
        <p:spPr>
          <a:xfrm>
            <a:off x="3" y="606212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34"/>
          <p:cNvSpPr txBox="1"/>
          <p:nvPr/>
        </p:nvSpPr>
        <p:spPr>
          <a:xfrm>
            <a:off x="68556" y="732350"/>
            <a:ext cx="3033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4-Niveles de prompt</a:t>
            </a:r>
            <a:endParaRPr i="0" sz="16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graphicFrame>
        <p:nvGraphicFramePr>
          <p:cNvPr id="182" name="Google Shape;182;p34"/>
          <p:cNvGraphicFramePr/>
          <p:nvPr/>
        </p:nvGraphicFramePr>
        <p:xfrm>
          <a:off x="-25" y="131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{2E224A3F-5B9E-4FCC-A55A-CCF6F79A145B}</a:tableStyleId>
              </a:tblPr>
              <a:tblGrid>
                <a:gridCol w="2624850"/>
                <a:gridCol w="1629775"/>
                <a:gridCol w="1629775"/>
                <a:gridCol w="1629775"/>
                <a:gridCol w="1629775"/>
              </a:tblGrid>
              <a:tr h="399650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b="1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 gridSpan="4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Prompts rápidos en lenguaje natural para prototipado ágil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Perfecto para explorar capacidades y comportamientos del modelo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Ideal para tareas puntuales y experimentación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 rowSpan="2" hMerge="1"/>
                <a:tc rowSpan="2" hMerge="1"/>
                <a:tc rowSpan="2" hMerge="1"/>
              </a:tr>
              <a:tr h="399650">
                <a:tc vMerge="1"/>
                <a:tc gridSpan="4" vMerge="1"/>
                <a:tc hMerge="1" vMerge="1"/>
                <a:tc hMerge="1" vMerge="1"/>
                <a:tc hMerge="1" vMerge="1"/>
              </a:tr>
              <a:tr h="8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b="1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Prompts reutilizables con propósito e instrucciones claras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Usa formato XML/estructurado para mejor rendimiento del modelo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Contiene variables estáticas que se pueden modificar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Resuelve problemas bien definidos y repetibles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</a:tr>
              <a:tr h="8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b="1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Se basa en el Nivel 2 añadiendo ejemplos de salida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Los ejemplos guían al modelo para producir formatos específicos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Aumenta la consistencia y confiabilidad de las salidas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Perfecto cuando el formato de salida es importante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</a:tr>
              <a:tr h="8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">
                          <a:solidFill>
                            <a:srgbClr val="D8D8D8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b="1">
                        <a:solidFill>
                          <a:srgbClr val="D8D8D8"/>
                        </a:solidFill>
                        <a:latin typeface="Montserrat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T="91425" marB="91425" marR="91425" marL="91425" anchor="ctr"/>
                </a:tc>
                <a:tc gridSpan="4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Prompts listos para producción con variables dinámicas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Se pueden integrar en código y aplicaciones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000">
                          <a:solidFill>
                            <a:srgbClr val="D8D8D8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- Base para construir herramientas y agentes potenciados por IA</a:t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000">
                        <a:solidFill>
                          <a:srgbClr val="D8D8D8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T="91425" marB="91425" marR="91425" marL="91425" anchor="ctr"/>
                </a:tc>
                <a:tc hMerge="1"/>
                <a:tc hMerge="1"/>
                <a:tc hMerge="1"/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35"/>
          <p:cNvSpPr/>
          <p:nvPr/>
        </p:nvSpPr>
        <p:spPr>
          <a:xfrm>
            <a:off x="683078" y="1969412"/>
            <a:ext cx="3170128" cy="56947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35"/>
          <p:cNvSpPr txBox="1"/>
          <p:nvPr/>
        </p:nvSpPr>
        <p:spPr>
          <a:xfrm>
            <a:off x="3046681" y="1964788"/>
            <a:ext cx="7008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26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</a:t>
            </a:r>
            <a:r>
              <a:rPr i="0" lang="es" sz="33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89" name="Google Shape;189;p35"/>
          <p:cNvSpPr txBox="1"/>
          <p:nvPr/>
        </p:nvSpPr>
        <p:spPr>
          <a:xfrm>
            <a:off x="4887050" y="2248875"/>
            <a:ext cx="33381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33682"/>
                </a:solidFill>
              </a:rPr>
              <a:t>¡Hands-on! [Prompting, </a:t>
            </a:r>
            <a:r>
              <a:rPr lang="es">
                <a:solidFill>
                  <a:srgbClr val="D33682"/>
                </a:solidFill>
              </a:rPr>
              <a:t>Ad Hoc</a:t>
            </a:r>
            <a:r>
              <a:rPr lang="es">
                <a:solidFill>
                  <a:srgbClr val="D33682"/>
                </a:solidFill>
              </a:rPr>
              <a:t>, JSON, Chaining, …]</a:t>
            </a:r>
            <a:endParaRPr>
              <a:solidFill>
                <a:srgbClr val="D33682"/>
              </a:solidFill>
            </a:endParaRPr>
          </a:p>
        </p:txBody>
      </p:sp>
      <p:sp>
        <p:nvSpPr>
          <p:cNvPr id="190" name="Google Shape;190;p35"/>
          <p:cNvSpPr txBox="1"/>
          <p:nvPr/>
        </p:nvSpPr>
        <p:spPr>
          <a:xfrm>
            <a:off x="4748725" y="1969400"/>
            <a:ext cx="34764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Demos y Práctica</a:t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9750" y="26850"/>
            <a:ext cx="8404500" cy="5089800"/>
          </a:xfrm>
          <a:prstGeom prst="roundRect">
            <a:avLst>
              <a:gd fmla="val 3350" name="adj"/>
            </a:avLst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96" name="Google Shape;196;p36"/>
          <p:cNvSpPr/>
          <p:nvPr/>
        </p:nvSpPr>
        <p:spPr>
          <a:xfrm>
            <a:off x="2794800" y="2287050"/>
            <a:ext cx="35154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36"/>
          <p:cNvSpPr txBox="1"/>
          <p:nvPr/>
        </p:nvSpPr>
        <p:spPr>
          <a:xfrm>
            <a:off x="2833800" y="2374650"/>
            <a:ext cx="34764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1" lang="es" sz="21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Probemos los prompts</a:t>
            </a:r>
            <a:endParaRPr b="1" sz="21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7"/>
          <p:cNvSpPr/>
          <p:nvPr/>
        </p:nvSpPr>
        <p:spPr>
          <a:xfrm>
            <a:off x="3" y="606212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37"/>
          <p:cNvSpPr txBox="1"/>
          <p:nvPr/>
        </p:nvSpPr>
        <p:spPr>
          <a:xfrm>
            <a:off x="68556" y="732350"/>
            <a:ext cx="3033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Resumiendo algunas ideas</a:t>
            </a:r>
            <a:endParaRPr i="0" sz="16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4" name="Google Shape;204;p37"/>
          <p:cNvSpPr txBox="1"/>
          <p:nvPr/>
        </p:nvSpPr>
        <p:spPr>
          <a:xfrm>
            <a:off x="68550" y="1428050"/>
            <a:ext cx="86145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selección del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modelo adecuado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tiene un impacto significativo en el rendimiento de tus prompts y resultados.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Un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propósito claro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para tu prompt es crucial para lograr resultados deseados de manera efectiva.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variables dinámicas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permiten la reutilización de prompts y adaptabilidad en diferentes contextos y aplicaciones.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Incluir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ejemplos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concretos en los prompts ayuda a especificar el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formato y estructura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la salida deseada.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 tipos de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salida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pueden ser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texto o JSON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lo que influye en la confiabilidad de los resultados generados.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combinación de modelo, propósito, variables, ejemplos y tipo de salida crea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prompts efectivos.</a:t>
            </a:r>
            <a:endParaRPr b="1" sz="1000">
              <a:solidFill>
                <a:srgbClr val="F2F2F2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Los prompts de alta calidad pueden producir el 80% de los resultados con solo el 20% del esfuerzo invertido.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variables estáticas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se fijan durante el desarrollo, mientras que las variables dinámicas cambian según el contexto.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chaining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de prompts permite la integración de salidas de un prompt como entradas para otro.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21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000"/>
              <a:buFont typeface="Montserrat Medium"/>
              <a:buChar char="●"/>
            </a:pP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salidas en formato </a:t>
            </a:r>
            <a:r>
              <a:rPr b="1" lang="es" sz="10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JSON</a:t>
            </a:r>
            <a:r>
              <a:rPr lang="es" sz="10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proporcionan datos estructurados, fundamentales para construir sistemas y flujos de trabajo de IA complejos.</a:t>
            </a:r>
            <a:endParaRPr sz="10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05" name="Google Shape;205;p37"/>
          <p:cNvSpPr txBox="1"/>
          <p:nvPr/>
        </p:nvSpPr>
        <p:spPr>
          <a:xfrm>
            <a:off x="7532400" y="-43725"/>
            <a:ext cx="16116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1"/>
                </a:solidFill>
              </a:rPr>
              <a:t>probar: https://latitude.so/</a:t>
            </a:r>
            <a:endParaRPr sz="9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38"/>
          <p:cNvSpPr/>
          <p:nvPr/>
        </p:nvSpPr>
        <p:spPr>
          <a:xfrm>
            <a:off x="683078" y="1969412"/>
            <a:ext cx="3170128" cy="56947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38"/>
          <p:cNvSpPr txBox="1"/>
          <p:nvPr/>
        </p:nvSpPr>
        <p:spPr>
          <a:xfrm>
            <a:off x="3046681" y="1964788"/>
            <a:ext cx="7008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26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</a:t>
            </a:r>
            <a:r>
              <a:rPr i="0" lang="es" sz="33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12" name="Google Shape;212;p38"/>
          <p:cNvSpPr txBox="1"/>
          <p:nvPr/>
        </p:nvSpPr>
        <p:spPr>
          <a:xfrm>
            <a:off x="593323" y="4810500"/>
            <a:ext cx="3116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Matias Gummá - Agrosistemas</a:t>
            </a:r>
            <a:endParaRPr i="0" sz="1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13" name="Google Shape;2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25" y="4610397"/>
            <a:ext cx="424800" cy="4248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214" name="Google Shape;214;p38"/>
          <p:cNvSpPr txBox="1"/>
          <p:nvPr/>
        </p:nvSpPr>
        <p:spPr>
          <a:xfrm>
            <a:off x="4887050" y="2248875"/>
            <a:ext cx="33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33682"/>
                </a:solidFill>
              </a:rPr>
              <a:t>Diseño [Colaborativo]</a:t>
            </a:r>
            <a:endParaRPr>
              <a:solidFill>
                <a:srgbClr val="D33682"/>
              </a:solidFill>
            </a:endParaRPr>
          </a:p>
        </p:txBody>
      </p:sp>
      <p:sp>
        <p:nvSpPr>
          <p:cNvPr id="215" name="Google Shape;215;p38"/>
          <p:cNvSpPr txBox="1"/>
          <p:nvPr/>
        </p:nvSpPr>
        <p:spPr>
          <a:xfrm>
            <a:off x="4748725" y="1969400"/>
            <a:ext cx="34764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Ejercicio Grupal</a:t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9"/>
          <p:cNvSpPr/>
          <p:nvPr/>
        </p:nvSpPr>
        <p:spPr>
          <a:xfrm>
            <a:off x="-31547" y="629287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9"/>
          <p:cNvSpPr txBox="1"/>
          <p:nvPr/>
        </p:nvSpPr>
        <p:spPr>
          <a:xfrm>
            <a:off x="37001" y="755425"/>
            <a:ext cx="27369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Actividad</a:t>
            </a:r>
            <a:endParaRPr i="0" sz="16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22" name="Google Shape;222;p39"/>
          <p:cNvSpPr txBox="1"/>
          <p:nvPr/>
        </p:nvSpPr>
        <p:spPr>
          <a:xfrm>
            <a:off x="443175" y="1435750"/>
            <a:ext cx="8492400" cy="330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Ver la </a:t>
            </a:r>
            <a:r>
              <a:rPr b="1" i="1" lang="es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Plantilla de tarea grupal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armar grupos si quieren,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proponer una task para integrar con IA,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completar la planilla.</a:t>
            </a:r>
            <a:b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Mientras pueden preguntar,</a:t>
            </a:r>
            <a:b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discutir, proponer ideas 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alrededor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</a:t>
            </a:r>
            <a:b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b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</a:b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Por 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último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pueden exponer el resultado 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para su tarea al resto.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40"/>
          <p:cNvSpPr/>
          <p:nvPr/>
        </p:nvSpPr>
        <p:spPr>
          <a:xfrm>
            <a:off x="683078" y="1969412"/>
            <a:ext cx="3170128" cy="56947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40"/>
          <p:cNvSpPr txBox="1"/>
          <p:nvPr/>
        </p:nvSpPr>
        <p:spPr>
          <a:xfrm>
            <a:off x="593323" y="4810500"/>
            <a:ext cx="3116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Matias Gummá - Agrosistemas</a:t>
            </a:r>
            <a:endParaRPr i="0" sz="1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229" name="Google Shape;22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25" y="4610397"/>
            <a:ext cx="424800" cy="4248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230" name="Google Shape;230;p40"/>
          <p:cNvSpPr txBox="1"/>
          <p:nvPr/>
        </p:nvSpPr>
        <p:spPr>
          <a:xfrm>
            <a:off x="4887050" y="2248875"/>
            <a:ext cx="33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33682"/>
                </a:solidFill>
              </a:rPr>
              <a:t>Charla abierta</a:t>
            </a:r>
            <a:endParaRPr>
              <a:solidFill>
                <a:srgbClr val="D33682"/>
              </a:solidFill>
            </a:endParaRPr>
          </a:p>
        </p:txBody>
      </p:sp>
      <p:sp>
        <p:nvSpPr>
          <p:cNvPr id="231" name="Google Shape;231;p40"/>
          <p:cNvSpPr txBox="1"/>
          <p:nvPr/>
        </p:nvSpPr>
        <p:spPr>
          <a:xfrm>
            <a:off x="4748725" y="1969400"/>
            <a:ext cx="34764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Q&amp;A</a:t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40"/>
          <p:cNvSpPr txBox="1"/>
          <p:nvPr/>
        </p:nvSpPr>
        <p:spPr>
          <a:xfrm>
            <a:off x="3046681" y="1964788"/>
            <a:ext cx="7008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26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</a:t>
            </a:r>
            <a:r>
              <a:rPr lang="es" sz="33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1"/>
          <p:cNvSpPr/>
          <p:nvPr/>
        </p:nvSpPr>
        <p:spPr>
          <a:xfrm>
            <a:off x="-31547" y="629287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41"/>
          <p:cNvSpPr txBox="1"/>
          <p:nvPr/>
        </p:nvSpPr>
        <p:spPr>
          <a:xfrm>
            <a:off x="37006" y="755425"/>
            <a:ext cx="3033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16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Sources</a:t>
            </a:r>
            <a:endParaRPr i="0" sz="16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239" name="Google Shape;239;p41"/>
          <p:cNvSpPr txBox="1"/>
          <p:nvPr/>
        </p:nvSpPr>
        <p:spPr>
          <a:xfrm>
            <a:off x="450875" y="1658575"/>
            <a:ext cx="8492400" cy="26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[OpenAi API docs] https://platform.openai.com/docs/overview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[Gemini API docs] https://ai.google.dev/gemini-api/docs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[Anthropic courses] https://github.com/anthropics/courses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[Anthropic effective agents] https://www.anthropic.com/engineering/building-effective-agents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</a:t>
            </a: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indydevdan yt ch</a:t>
            </a: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] https://www.youtube.com/@indydevdan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[deeplearning courses] https://learn.deeplearning.ai/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[Cynefin model explanation] https://www.javiergarzas.com/2016/07/entendiendo-modelo-cynefin.html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[HF Smolagents] https://huggingface.co/docs/smolagents/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100"/>
              <a:buFont typeface="Montserrat Medium"/>
              <a:buChar char="●"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[Prompting guide] https://www.promptingguide.ai/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4"/>
          <p:cNvSpPr/>
          <p:nvPr/>
        </p:nvSpPr>
        <p:spPr>
          <a:xfrm>
            <a:off x="2465150" y="487300"/>
            <a:ext cx="4225800" cy="4177800"/>
          </a:xfrm>
          <a:prstGeom prst="ellipse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24"/>
          <p:cNvSpPr txBox="1"/>
          <p:nvPr/>
        </p:nvSpPr>
        <p:spPr>
          <a:xfrm>
            <a:off x="1791528" y="2459364"/>
            <a:ext cx="56496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Algo está a punto de cambiar</a:t>
            </a:r>
            <a:endParaRPr b="1" i="0" sz="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4" name="Google Shape;8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4175" y="507150"/>
            <a:ext cx="5455650" cy="41621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24"/>
          <p:cNvSpPr txBox="1"/>
          <p:nvPr/>
        </p:nvSpPr>
        <p:spPr>
          <a:xfrm>
            <a:off x="5739900" y="4894700"/>
            <a:ext cx="34041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chemeClr val="lt1"/>
                </a:solidFill>
                <a:latin typeface="Overpass Mono"/>
                <a:ea typeface="Overpass Mono"/>
                <a:cs typeface="Overpass Mono"/>
                <a:sym typeface="Overpass Mono"/>
              </a:rPr>
              <a:t>source </a:t>
            </a:r>
            <a:r>
              <a:rPr lang="es" sz="900" u="sng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[</a:t>
            </a:r>
            <a:r>
              <a:rPr lang="es" sz="900" u="sng">
                <a:solidFill>
                  <a:schemeClr val="accent1"/>
                </a:solidFill>
                <a:latin typeface="Overpass Mono"/>
                <a:ea typeface="Overpass Mono"/>
                <a:cs typeface="Overpass Mono"/>
                <a:sym typeface="Overpass Mono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Indy Dev Dan]</a:t>
            </a:r>
            <a:endParaRPr sz="900">
              <a:solidFill>
                <a:schemeClr val="accent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42"/>
          <p:cNvSpPr/>
          <p:nvPr/>
        </p:nvSpPr>
        <p:spPr>
          <a:xfrm>
            <a:off x="2986953" y="998187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42"/>
          <p:cNvSpPr txBox="1"/>
          <p:nvPr/>
        </p:nvSpPr>
        <p:spPr>
          <a:xfrm>
            <a:off x="3437100" y="4664500"/>
            <a:ext cx="22698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Overpass Mono"/>
                <a:ea typeface="Overpass Mono"/>
                <a:cs typeface="Overpass Mono"/>
                <a:sym typeface="Overpass Mono"/>
              </a:rPr>
              <a:t>Matias Gummá - Agrosistemas</a:t>
            </a:r>
            <a:endParaRPr i="0" sz="1000" u="none" cap="none" strike="noStrike">
              <a:solidFill>
                <a:schemeClr val="dk1"/>
              </a:solidFill>
              <a:latin typeface="Overpass Mono"/>
              <a:ea typeface="Overpass Mono"/>
              <a:cs typeface="Overpass Mono"/>
              <a:sym typeface="Overpass Mono"/>
            </a:endParaRPr>
          </a:p>
        </p:txBody>
      </p:sp>
      <p:pic>
        <p:nvPicPr>
          <p:cNvPr id="246" name="Google Shape;246;p42"/>
          <p:cNvPicPr preferRelativeResize="0"/>
          <p:nvPr/>
        </p:nvPicPr>
        <p:blipFill>
          <a:blip r:embed="rId3">
            <a:alphaModFix amt="40000"/>
          </a:blip>
          <a:stretch>
            <a:fillRect/>
          </a:stretch>
        </p:blipFill>
        <p:spPr>
          <a:xfrm>
            <a:off x="4161150" y="2160902"/>
            <a:ext cx="821700" cy="821700"/>
          </a:xfrm>
          <a:prstGeom prst="flowChartConnector">
            <a:avLst/>
          </a:prstGeom>
          <a:noFill/>
          <a:ln>
            <a:noFill/>
          </a:ln>
        </p:spPr>
      </p:pic>
      <p:sp>
        <p:nvSpPr>
          <p:cNvPr id="247" name="Google Shape;247;p42"/>
          <p:cNvSpPr txBox="1"/>
          <p:nvPr/>
        </p:nvSpPr>
        <p:spPr>
          <a:xfrm>
            <a:off x="3678750" y="1067325"/>
            <a:ext cx="17865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Trust But Verify</a:t>
            </a:r>
            <a:endParaRPr sz="1600">
              <a:solidFill>
                <a:schemeClr val="l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5"/>
          <p:cNvSpPr/>
          <p:nvPr/>
        </p:nvSpPr>
        <p:spPr>
          <a:xfrm>
            <a:off x="2465150" y="487300"/>
            <a:ext cx="4225800" cy="4177800"/>
          </a:xfrm>
          <a:prstGeom prst="ellipse">
            <a:avLst/>
          </a:prstGeom>
          <a:solidFill>
            <a:srgbClr val="000000">
              <a:alpha val="6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25"/>
          <p:cNvSpPr txBox="1"/>
          <p:nvPr/>
        </p:nvSpPr>
        <p:spPr>
          <a:xfrm>
            <a:off x="1753253" y="1457689"/>
            <a:ext cx="5649600" cy="26646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2x : </a:t>
            </a:r>
            <a:r>
              <a:rPr lang="es" sz="1500">
                <a:solidFill>
                  <a:srgbClr val="B7B7B7"/>
                </a:solidFill>
                <a:latin typeface="Montserrat"/>
                <a:ea typeface="Montserrat"/>
                <a:cs typeface="Montserrat"/>
                <a:sym typeface="Montserrat"/>
              </a:rPr>
              <a:t>Auto-complete</a:t>
            </a:r>
            <a:endParaRPr sz="1500">
              <a:solidFill>
                <a:srgbClr val="B7B7B7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7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5x : </a:t>
            </a:r>
            <a:r>
              <a:rPr lang="es" sz="17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Structured outputs</a:t>
            </a:r>
            <a:endParaRPr sz="17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9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10x : </a:t>
            </a:r>
            <a:r>
              <a:rPr lang="es" sz="1900">
                <a:solidFill>
                  <a:srgbClr val="D9D9D9"/>
                </a:solidFill>
                <a:latin typeface="Montserrat"/>
                <a:ea typeface="Montserrat"/>
                <a:cs typeface="Montserrat"/>
                <a:sym typeface="Montserrat"/>
              </a:rPr>
              <a:t>Function Calling</a:t>
            </a:r>
            <a:endParaRPr sz="1900">
              <a:solidFill>
                <a:srgbClr val="D9D9D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1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20x : </a:t>
            </a:r>
            <a:r>
              <a:rPr lang="es" sz="21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Chaining y Workflows</a:t>
            </a:r>
            <a:endParaRPr sz="21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50x : </a:t>
            </a:r>
            <a:r>
              <a:rPr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Agents</a:t>
            </a:r>
            <a:br>
              <a:rPr lang="es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b="1" lang="es" sz="2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100x : ?</a:t>
            </a:r>
            <a:endParaRPr b="1" sz="26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2" name="Google Shape;92;p25"/>
          <p:cNvSpPr txBox="1"/>
          <p:nvPr/>
        </p:nvSpPr>
        <p:spPr>
          <a:xfrm>
            <a:off x="1747203" y="918639"/>
            <a:ext cx="56496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2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Como?</a:t>
            </a:r>
            <a:endParaRPr b="1" i="0" sz="8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6"/>
          <p:cNvSpPr txBox="1"/>
          <p:nvPr/>
        </p:nvSpPr>
        <p:spPr>
          <a:xfrm>
            <a:off x="2720150" y="1220525"/>
            <a:ext cx="6338100" cy="324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400"/>
              <a:buFont typeface="Overpass Mono"/>
              <a:buChar char="●"/>
            </a:pP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mejora </a:t>
            </a:r>
            <a:r>
              <a:rPr b="1" lang="es" sz="2100">
                <a:solidFill>
                  <a:srgbClr val="F2F2F2"/>
                </a:solidFill>
                <a:latin typeface="Montserrat"/>
                <a:ea typeface="Montserrat"/>
                <a:cs typeface="Montserrat"/>
                <a:sym typeface="Montserrat"/>
              </a:rPr>
              <a:t>100x</a:t>
            </a:r>
            <a:r>
              <a:rPr lang="es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con el uso de los LLM es inevitable </a:t>
            </a:r>
            <a:endParaRPr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éxito depende de prepararse ahora</a:t>
            </a:r>
            <a:endParaRPr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4572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300"/>
              <a:buFont typeface="Montserrat Medium"/>
              <a:buChar char="●"/>
            </a:pPr>
            <a:r>
              <a:rPr lang="es" sz="13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herramientas de IA actuales son primitivas </a:t>
            </a:r>
            <a:endParaRPr sz="13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somos early </a:t>
            </a:r>
            <a:r>
              <a:rPr lang="es" sz="12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adopters o casi…</a:t>
            </a:r>
            <a:endParaRPr sz="12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45720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r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300"/>
              <a:buFont typeface="Montserrat Medium"/>
              <a:buChar char="●"/>
            </a:pPr>
            <a:r>
              <a:rPr lang="es" sz="13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 IA no </a:t>
            </a:r>
            <a:r>
              <a:rPr lang="es" sz="13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reemplaza</a:t>
            </a:r>
            <a:r>
              <a:rPr lang="es" sz="13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al dev, amplifica su impacto</a:t>
            </a:r>
            <a:endParaRPr sz="13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dev se convierte más en diseñador de soluciones</a:t>
            </a:r>
            <a:endParaRPr sz="11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r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300"/>
              <a:buFont typeface="Montserrat Medium"/>
              <a:buChar char="●"/>
            </a:pPr>
            <a:r>
              <a:rPr lang="es" sz="1300">
                <a:solidFill>
                  <a:srgbClr val="D8D8D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Las empresas ya la están usando, no están esperando</a:t>
            </a:r>
            <a:endParaRPr sz="1300">
              <a:solidFill>
                <a:srgbClr val="D8D8D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3716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9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Google, Microsoft, Amazon y miles de startups están integrando IA generativa</a:t>
            </a:r>
            <a:endParaRPr sz="9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3716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-311150" lvl="0" marL="457200" rtl="0" algn="r">
              <a:spcBef>
                <a:spcPts val="0"/>
              </a:spcBef>
              <a:spcAft>
                <a:spcPts val="0"/>
              </a:spcAft>
              <a:buClr>
                <a:srgbClr val="D8D8D8"/>
              </a:buClr>
              <a:buSzPts val="1300"/>
              <a:buFont typeface="Montserrat Medium"/>
              <a:buChar char="●"/>
            </a:pPr>
            <a:r>
              <a:rPr lang="es" sz="1300">
                <a:solidFill>
                  <a:srgbClr val="D8D8D8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valor de quien sabe de IA está subiendo cada mes</a:t>
            </a:r>
            <a:endParaRPr sz="1300">
              <a:solidFill>
                <a:srgbClr val="D8D8D8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3716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Tener skills en IA es hoy una ventaja. Mañana será un requisito</a:t>
            </a:r>
            <a:endParaRPr sz="10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37160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13716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…</a:t>
            </a:r>
            <a:endParaRPr sz="10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98" name="Google Shape;98;p26"/>
          <p:cNvSpPr/>
          <p:nvPr/>
        </p:nvSpPr>
        <p:spPr>
          <a:xfrm>
            <a:off x="3" y="2038587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26"/>
          <p:cNvSpPr txBox="1"/>
          <p:nvPr/>
        </p:nvSpPr>
        <p:spPr>
          <a:xfrm>
            <a:off x="68556" y="2126175"/>
            <a:ext cx="30330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Por </a:t>
            </a: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qué</a:t>
            </a: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ahora?</a:t>
            </a:r>
            <a:endParaRPr i="0" sz="21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7"/>
          <p:cNvSpPr txBox="1"/>
          <p:nvPr/>
        </p:nvSpPr>
        <p:spPr>
          <a:xfrm flipH="1">
            <a:off x="730725" y="1957300"/>
            <a:ext cx="8241300" cy="14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s" sz="11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🧠 </a:t>
            </a: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Identificar la complejidad de tus tareas 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i="1"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modelo de dominio inspirado en Cynefin + CoT estimado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).</a:t>
            </a:r>
            <a:endParaRPr sz="9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🎯 Elegir el LLM y estrategia de Prompt adecuados 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i="1"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desde prompting básico hasta agentes con memoria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).</a:t>
            </a:r>
            <a:endParaRPr sz="9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✍️ Diseñar prompts efectivos y adaptarlos al modelo 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(</a:t>
            </a:r>
            <a:r>
              <a:rPr i="1"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4-Level Framework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).</a:t>
            </a:r>
            <a:endParaRPr sz="9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</a:pP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🛠️ Esbozar workflows simples </a:t>
            </a:r>
            <a:r>
              <a:rPr lang="es" sz="900">
                <a:solidFill>
                  <a:srgbClr val="999999"/>
                </a:solidFill>
                <a:latin typeface="Montserrat"/>
                <a:ea typeface="Montserrat"/>
                <a:cs typeface="Montserrat"/>
                <a:sym typeface="Montserrat"/>
              </a:rPr>
              <a:t>(chaining y tool use básicos).</a:t>
            </a:r>
            <a:endParaRPr sz="900">
              <a:solidFill>
                <a:srgbClr val="99999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🚀 Construir agentes básicos siguiendo buenas prácticas.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ontserrat"/>
              <a:buChar char="●"/>
            </a:pPr>
            <a:r>
              <a:rPr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Apliquen estos conceptos en ejercicios prácticos y vean demostraciones con código real.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27"/>
          <p:cNvSpPr txBox="1"/>
          <p:nvPr/>
        </p:nvSpPr>
        <p:spPr>
          <a:xfrm>
            <a:off x="683075" y="1330200"/>
            <a:ext cx="7439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D33682"/>
                </a:solidFill>
                <a:latin typeface="Montserrat"/>
                <a:ea typeface="Montserrat"/>
                <a:cs typeface="Montserrat"/>
                <a:sym typeface="Montserrat"/>
              </a:rPr>
              <a:t>Nuestro objetivo para las próximas 3 horas es que salgan de aquí pudiendo...</a:t>
            </a:r>
            <a:endParaRPr sz="1300">
              <a:solidFill>
                <a:srgbClr val="D3368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6" name="Google Shape;106;p27"/>
          <p:cNvSpPr/>
          <p:nvPr/>
        </p:nvSpPr>
        <p:spPr>
          <a:xfrm>
            <a:off x="3" y="613887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27"/>
          <p:cNvSpPr txBox="1"/>
          <p:nvPr/>
        </p:nvSpPr>
        <p:spPr>
          <a:xfrm>
            <a:off x="68556" y="701475"/>
            <a:ext cx="30330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Objetivos</a:t>
            </a: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 </a:t>
            </a:r>
            <a:endParaRPr i="0" sz="2100" u="none" cap="none" strike="noStrike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08" name="Google Shape;108;p27"/>
          <p:cNvSpPr txBox="1"/>
          <p:nvPr/>
        </p:nvSpPr>
        <p:spPr>
          <a:xfrm>
            <a:off x="730725" y="3449800"/>
            <a:ext cx="4579500" cy="2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-311150" lvl="0" marL="457200" marR="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300"/>
              <a:buFont typeface="Montserrat"/>
              <a:buChar char="●"/>
            </a:pPr>
            <a:r>
              <a:rPr lang="es" sz="13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o al menos algo de todo lo anterior…</a:t>
            </a:r>
            <a:endParaRPr i="0" sz="13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9" name="Google Shape;109;p27"/>
          <p:cNvSpPr txBox="1"/>
          <p:nvPr/>
        </p:nvSpPr>
        <p:spPr>
          <a:xfrm>
            <a:off x="683075" y="3949175"/>
            <a:ext cx="6729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rgbClr val="D33682"/>
                </a:solidFill>
                <a:latin typeface="Montserrat"/>
                <a:ea typeface="Montserrat"/>
                <a:cs typeface="Montserrat"/>
                <a:sym typeface="Montserrat"/>
              </a:rPr>
              <a:t>La meta es que sepan </a:t>
            </a:r>
            <a:r>
              <a:rPr lang="es" sz="1300">
                <a:solidFill>
                  <a:srgbClr val="C35954"/>
                </a:solidFill>
                <a:latin typeface="Montserrat"/>
                <a:ea typeface="Montserrat"/>
                <a:cs typeface="Montserrat"/>
                <a:sym typeface="Montserrat"/>
              </a:rPr>
              <a:t>elegir la herramienta correcta</a:t>
            </a:r>
            <a:r>
              <a:rPr lang="es" sz="1300">
                <a:solidFill>
                  <a:srgbClr val="D33682"/>
                </a:solidFill>
                <a:latin typeface="Montserrat"/>
                <a:ea typeface="Montserrat"/>
                <a:cs typeface="Montserrat"/>
                <a:sym typeface="Montserrat"/>
              </a:rPr>
              <a:t> para el problema correcto, y </a:t>
            </a:r>
            <a:r>
              <a:rPr lang="es" sz="1300">
                <a:solidFill>
                  <a:srgbClr val="C35954"/>
                </a:solidFill>
                <a:latin typeface="Montserrat"/>
                <a:ea typeface="Montserrat"/>
                <a:cs typeface="Montserrat"/>
                <a:sym typeface="Montserrat"/>
              </a:rPr>
              <a:t>cómo construir la solución…</a:t>
            </a:r>
            <a:endParaRPr sz="1300">
              <a:solidFill>
                <a:srgbClr val="C3595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8"/>
          <p:cNvSpPr txBox="1"/>
          <p:nvPr/>
        </p:nvSpPr>
        <p:spPr>
          <a:xfrm>
            <a:off x="2894692" y="210834"/>
            <a:ext cx="33546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agenda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5" name="Google Shape;115;p28"/>
          <p:cNvSpPr/>
          <p:nvPr/>
        </p:nvSpPr>
        <p:spPr>
          <a:xfrm>
            <a:off x="3154330" y="1742287"/>
            <a:ext cx="324000" cy="324000"/>
          </a:xfrm>
          <a:prstGeom prst="ellipse">
            <a:avLst/>
          </a:prstGeom>
          <a:solidFill>
            <a:srgbClr val="C3595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5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6" name="Google Shape;116;p28"/>
          <p:cNvSpPr txBox="1"/>
          <p:nvPr/>
        </p:nvSpPr>
        <p:spPr>
          <a:xfrm>
            <a:off x="3561138" y="1700275"/>
            <a:ext cx="22938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Introducción</a:t>
            </a:r>
            <a:r>
              <a:rPr i="0" lang="es" sz="1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</a:t>
            </a:r>
            <a:endParaRPr i="0" sz="11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100" u="none" cap="none" strike="noStrike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IA Generativa fundamentos</a:t>
            </a:r>
            <a:endParaRPr i="0" sz="1100" u="none" cap="none" strike="noStrike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7" name="Google Shape;117;p28"/>
          <p:cNvSpPr/>
          <p:nvPr/>
        </p:nvSpPr>
        <p:spPr>
          <a:xfrm>
            <a:off x="3154335" y="2354387"/>
            <a:ext cx="324000" cy="324000"/>
          </a:xfrm>
          <a:prstGeom prst="ellipse">
            <a:avLst/>
          </a:prstGeom>
          <a:solidFill>
            <a:srgbClr val="B04474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5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8" name="Google Shape;118;p28"/>
          <p:cNvSpPr txBox="1"/>
          <p:nvPr/>
        </p:nvSpPr>
        <p:spPr>
          <a:xfrm>
            <a:off x="3561149" y="2933425"/>
            <a:ext cx="42843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Demos y </a:t>
            </a:r>
            <a:r>
              <a:rPr lang="es" sz="1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Práctica</a:t>
            </a:r>
            <a:r>
              <a:rPr i="0" lang="es" sz="1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endParaRPr i="0" sz="11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¡Hands-on! </a:t>
            </a: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[Prompting, JSON, Chaining, …]</a:t>
            </a:r>
            <a:endParaRPr i="0" sz="1100" u="none" cap="none" strike="noStrike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19" name="Google Shape;119;p28"/>
          <p:cNvSpPr/>
          <p:nvPr/>
        </p:nvSpPr>
        <p:spPr>
          <a:xfrm>
            <a:off x="3154330" y="2966463"/>
            <a:ext cx="324000" cy="324000"/>
          </a:xfrm>
          <a:prstGeom prst="ellipse">
            <a:avLst/>
          </a:prstGeom>
          <a:solidFill>
            <a:srgbClr val="7B5A85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5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3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0" name="Google Shape;120;p28"/>
          <p:cNvSpPr txBox="1"/>
          <p:nvPr/>
        </p:nvSpPr>
        <p:spPr>
          <a:xfrm>
            <a:off x="3561147" y="4129254"/>
            <a:ext cx="20688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Best Practices y Q&amp;A</a:t>
            </a:r>
            <a:r>
              <a:rPr i="0" lang="es" sz="1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 </a:t>
            </a:r>
            <a:endParaRPr i="0" sz="11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Charla abierta</a:t>
            </a:r>
            <a:endParaRPr i="0" sz="1100" u="none" cap="none" strike="noStrike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1" name="Google Shape;121;p28"/>
          <p:cNvSpPr/>
          <p:nvPr/>
        </p:nvSpPr>
        <p:spPr>
          <a:xfrm>
            <a:off x="3154335" y="3535775"/>
            <a:ext cx="324000" cy="324000"/>
          </a:xfrm>
          <a:prstGeom prst="ellipse">
            <a:avLst/>
          </a:prstGeom>
          <a:solidFill>
            <a:srgbClr val="4D74A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5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4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p28"/>
          <p:cNvSpPr txBox="1"/>
          <p:nvPr/>
        </p:nvSpPr>
        <p:spPr>
          <a:xfrm>
            <a:off x="3561161" y="3493766"/>
            <a:ext cx="2137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Ejercicio Grupal</a:t>
            </a:r>
            <a:r>
              <a:rPr i="0" lang="es" sz="1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:</a:t>
            </a:r>
            <a:endParaRPr i="0" sz="11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Diseño [Colaborativo]</a:t>
            </a:r>
            <a:endParaRPr sz="1100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3" name="Google Shape;123;p28"/>
          <p:cNvSpPr/>
          <p:nvPr/>
        </p:nvSpPr>
        <p:spPr>
          <a:xfrm>
            <a:off x="3154330" y="4129245"/>
            <a:ext cx="324000" cy="324000"/>
          </a:xfrm>
          <a:prstGeom prst="ellipse">
            <a:avLst/>
          </a:prstGeom>
          <a:solidFill>
            <a:srgbClr val="268BD2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500" u="none" cap="none" strike="noStrike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5</a:t>
            </a:r>
            <a:endParaRPr sz="11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4" name="Google Shape;124;p28"/>
          <p:cNvSpPr txBox="1"/>
          <p:nvPr/>
        </p:nvSpPr>
        <p:spPr>
          <a:xfrm>
            <a:off x="3537603" y="2312375"/>
            <a:ext cx="3808200" cy="408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1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Framework: </a:t>
            </a:r>
            <a:endParaRPr i="0" sz="1100" u="none" cap="none" strike="noStrike">
              <a:solidFill>
                <a:srgbClr val="FFFFFF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1100" u="none" cap="none" strike="noStrike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CoT -&gt; Modelo -&gt; Prompt</a:t>
            </a:r>
            <a:endParaRPr i="0" sz="1100" u="none" cap="none" strike="noStrike">
              <a:solidFill>
                <a:srgbClr val="99999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9"/>
          <p:cNvSpPr/>
          <p:nvPr/>
        </p:nvSpPr>
        <p:spPr>
          <a:xfrm>
            <a:off x="683078" y="1969412"/>
            <a:ext cx="3170128" cy="56947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29"/>
          <p:cNvSpPr txBox="1"/>
          <p:nvPr/>
        </p:nvSpPr>
        <p:spPr>
          <a:xfrm>
            <a:off x="5119675" y="1969400"/>
            <a:ext cx="31056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Introducción</a:t>
            </a:r>
            <a:r>
              <a:rPr b="0" i="0" lang="es" sz="21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: IA Generativa</a:t>
            </a:r>
            <a:endParaRPr b="0" i="0" sz="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29"/>
          <p:cNvSpPr txBox="1"/>
          <p:nvPr/>
        </p:nvSpPr>
        <p:spPr>
          <a:xfrm>
            <a:off x="3046681" y="1964788"/>
            <a:ext cx="7008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26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</a:t>
            </a:r>
            <a:r>
              <a:rPr i="0" lang="es" sz="33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32" name="Google Shape;132;p29"/>
          <p:cNvSpPr txBox="1"/>
          <p:nvPr/>
        </p:nvSpPr>
        <p:spPr>
          <a:xfrm>
            <a:off x="5351475" y="2248875"/>
            <a:ext cx="2873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33682"/>
                </a:solidFill>
              </a:rPr>
              <a:t>primero domina los fundamentos</a:t>
            </a:r>
            <a:endParaRPr>
              <a:solidFill>
                <a:srgbClr val="D33682"/>
              </a:solidFill>
            </a:endParaRPr>
          </a:p>
        </p:txBody>
      </p:sp>
      <p:sp>
        <p:nvSpPr>
          <p:cNvPr id="133" name="Google Shape;133;p29"/>
          <p:cNvSpPr txBox="1"/>
          <p:nvPr/>
        </p:nvSpPr>
        <p:spPr>
          <a:xfrm>
            <a:off x="593323" y="4810500"/>
            <a:ext cx="3116700" cy="22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Matias Gummá - Agrosistemas</a:t>
            </a:r>
            <a:endParaRPr i="0" sz="10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pic>
        <p:nvPicPr>
          <p:cNvPr id="134" name="Google Shape;1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525" y="4610397"/>
            <a:ext cx="424800" cy="424800"/>
          </a:xfrm>
          <a:prstGeom prst="flowChartConnector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30"/>
          <p:cNvPicPr preferRelativeResize="0"/>
          <p:nvPr/>
        </p:nvPicPr>
        <p:blipFill rotWithShape="1">
          <a:blip r:embed="rId3">
            <a:alphaModFix/>
          </a:blip>
          <a:srcRect b="5185" l="24270" r="24271" t="5184"/>
          <a:stretch/>
        </p:blipFill>
        <p:spPr>
          <a:xfrm>
            <a:off x="2828925" y="863960"/>
            <a:ext cx="3486151" cy="341558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30"/>
          <p:cNvSpPr txBox="1"/>
          <p:nvPr/>
        </p:nvSpPr>
        <p:spPr>
          <a:xfrm>
            <a:off x="4162800" y="463750"/>
            <a:ext cx="81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</a:rPr>
              <a:t>MODEL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141" name="Google Shape;141;p30"/>
          <p:cNvSpPr txBox="1"/>
          <p:nvPr/>
        </p:nvSpPr>
        <p:spPr>
          <a:xfrm>
            <a:off x="6167000" y="3413150"/>
            <a:ext cx="106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</a:rPr>
              <a:t>CONTEXT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142" name="Google Shape;142;p30"/>
          <p:cNvSpPr txBox="1"/>
          <p:nvPr/>
        </p:nvSpPr>
        <p:spPr>
          <a:xfrm>
            <a:off x="1867225" y="3413150"/>
            <a:ext cx="96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2F2F2"/>
                </a:solidFill>
              </a:rPr>
              <a:t>PROMPT</a:t>
            </a:r>
            <a:endParaRPr>
              <a:solidFill>
                <a:srgbClr val="F2F2F2"/>
              </a:solidFill>
            </a:endParaRPr>
          </a:p>
        </p:txBody>
      </p:sp>
      <p:sp>
        <p:nvSpPr>
          <p:cNvPr id="143" name="Google Shape;143;p30"/>
          <p:cNvSpPr/>
          <p:nvPr/>
        </p:nvSpPr>
        <p:spPr>
          <a:xfrm>
            <a:off x="3" y="993562"/>
            <a:ext cx="3170100" cy="56940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0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30"/>
          <p:cNvSpPr txBox="1"/>
          <p:nvPr/>
        </p:nvSpPr>
        <p:spPr>
          <a:xfrm>
            <a:off x="120149" y="1081150"/>
            <a:ext cx="29298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s" sz="2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fundamentos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45" name="Google Shape;145;p30"/>
          <p:cNvSpPr txBox="1"/>
          <p:nvPr/>
        </p:nvSpPr>
        <p:spPr>
          <a:xfrm>
            <a:off x="78650" y="3714050"/>
            <a:ext cx="2750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son </a:t>
            </a: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nuevo código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91440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dominarlos es esencial</a:t>
            </a:r>
            <a:endParaRPr sz="1100"/>
          </a:p>
        </p:txBody>
      </p:sp>
      <p:sp>
        <p:nvSpPr>
          <p:cNvPr id="146" name="Google Shape;146;p30"/>
          <p:cNvSpPr txBox="1"/>
          <p:nvPr/>
        </p:nvSpPr>
        <p:spPr>
          <a:xfrm>
            <a:off x="5061775" y="402250"/>
            <a:ext cx="2750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reasoning / non-reasoning ?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that is the question…</a:t>
            </a:r>
            <a:endParaRPr sz="1100"/>
          </a:p>
        </p:txBody>
      </p:sp>
      <p:sp>
        <p:nvSpPr>
          <p:cNvPr id="147" name="Google Shape;147;p30"/>
          <p:cNvSpPr txBox="1"/>
          <p:nvPr/>
        </p:nvSpPr>
        <p:spPr>
          <a:xfrm>
            <a:off x="6167000" y="3714050"/>
            <a:ext cx="2750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2F2F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es la RAM para los LLM</a:t>
            </a:r>
            <a:endParaRPr sz="1100">
              <a:solidFill>
                <a:srgbClr val="F2F2F2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99999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el scope de la conversación</a:t>
            </a:r>
            <a:endParaRPr sz="1100"/>
          </a:p>
        </p:txBody>
      </p:sp>
      <p:sp>
        <p:nvSpPr>
          <p:cNvPr id="148" name="Google Shape;148;p30"/>
          <p:cNvSpPr txBox="1"/>
          <p:nvPr/>
        </p:nvSpPr>
        <p:spPr>
          <a:xfrm>
            <a:off x="3665275" y="1925250"/>
            <a:ext cx="22251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Expansión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Compresión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Conversión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Búsqueda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Acción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Razonamiento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1"/>
          <p:cNvSpPr/>
          <p:nvPr/>
        </p:nvSpPr>
        <p:spPr>
          <a:xfrm>
            <a:off x="683078" y="1969412"/>
            <a:ext cx="3170128" cy="569470"/>
          </a:xfrm>
          <a:prstGeom prst="rect">
            <a:avLst/>
          </a:prstGeom>
          <a:gradFill>
            <a:gsLst>
              <a:gs pos="0">
                <a:srgbClr val="7B5A85"/>
              </a:gs>
              <a:gs pos="100000">
                <a:srgbClr val="C35954"/>
              </a:gs>
            </a:gsLst>
            <a:lin ang="0" scaled="0"/>
          </a:gradFill>
          <a:ln>
            <a:noFill/>
          </a:ln>
          <a:effectLst>
            <a:outerShdw blurRad="88900" sx="99000" rotWithShape="0" algn="t" dir="5400000" dist="88900" sy="99000">
              <a:srgbClr val="000000">
                <a:alpha val="74901"/>
              </a:srgbClr>
            </a:outerShdw>
          </a:effectLst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p31"/>
          <p:cNvSpPr txBox="1"/>
          <p:nvPr/>
        </p:nvSpPr>
        <p:spPr>
          <a:xfrm>
            <a:off x="3046681" y="1964788"/>
            <a:ext cx="700800" cy="5790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i="0" lang="es" sz="26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0</a:t>
            </a:r>
            <a:r>
              <a:rPr i="0" lang="es" sz="3300" u="none" cap="none" strike="noStrike">
                <a:solidFill>
                  <a:srgbClr val="FFFFFF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2</a:t>
            </a:r>
            <a:endParaRPr i="0" sz="800" u="none" cap="none" strike="noStrike">
              <a:solidFill>
                <a:schemeClr val="dk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55" name="Google Shape;155;p31"/>
          <p:cNvSpPr txBox="1"/>
          <p:nvPr/>
        </p:nvSpPr>
        <p:spPr>
          <a:xfrm>
            <a:off x="4748725" y="1969400"/>
            <a:ext cx="3476400" cy="3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5100" lIns="67500" spcFirstLastPara="1" rIns="67500" wrap="square" tIns="35100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s" sz="21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Propuesta: un marco mental</a:t>
            </a:r>
            <a:endParaRPr sz="2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p31"/>
          <p:cNvSpPr txBox="1"/>
          <p:nvPr/>
        </p:nvSpPr>
        <p:spPr>
          <a:xfrm>
            <a:off x="4887050" y="2248875"/>
            <a:ext cx="3338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D33682"/>
                </a:solidFill>
              </a:rPr>
              <a:t>Midiendo la Complejidad en la Práctica</a:t>
            </a:r>
            <a:endParaRPr>
              <a:solidFill>
                <a:srgbClr val="D33682"/>
              </a:solidFill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